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0"/>
  </p:notesMasterIdLst>
  <p:sldIdLst>
    <p:sldId id="313" r:id="rId2"/>
    <p:sldId id="265" r:id="rId3"/>
    <p:sldId id="339" r:id="rId4"/>
    <p:sldId id="258" r:id="rId5"/>
    <p:sldId id="262" r:id="rId6"/>
    <p:sldId id="314" r:id="rId7"/>
    <p:sldId id="315" r:id="rId8"/>
    <p:sldId id="332" r:id="rId9"/>
    <p:sldId id="331" r:id="rId10"/>
    <p:sldId id="306" r:id="rId11"/>
    <p:sldId id="340" r:id="rId12"/>
    <p:sldId id="319" r:id="rId13"/>
    <p:sldId id="334" r:id="rId14"/>
    <p:sldId id="335" r:id="rId15"/>
    <p:sldId id="337" r:id="rId16"/>
    <p:sldId id="338" r:id="rId17"/>
    <p:sldId id="336" r:id="rId18"/>
    <p:sldId id="320" r:id="rId19"/>
    <p:sldId id="341" r:id="rId20"/>
    <p:sldId id="342" r:id="rId21"/>
    <p:sldId id="343" r:id="rId22"/>
    <p:sldId id="325" r:id="rId23"/>
    <p:sldId id="322" r:id="rId24"/>
    <p:sldId id="278" r:id="rId25"/>
    <p:sldId id="324" r:id="rId26"/>
    <p:sldId id="344" r:id="rId27"/>
    <p:sldId id="326" r:id="rId28"/>
    <p:sldId id="28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39"/>
    <a:srgbClr val="0D58BA"/>
    <a:srgbClr val="599AF0"/>
    <a:srgbClr val="106EEA"/>
    <a:srgbClr val="294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A818A-3DC8-414B-9EC1-6EDAF4AD6BB5}" v="5" dt="2022-06-06T05:48:48.542"/>
  </p1510:revLst>
</p1510:revInfo>
</file>

<file path=ppt/tableStyles.xml><?xml version="1.0" encoding="utf-8"?>
<a:tblStyleLst xmlns:a="http://schemas.openxmlformats.org/drawingml/2006/main" def="{A421636B-376F-4196-A4DB-0B82A9389711}">
  <a:tblStyle styleId="{A421636B-376F-4196-A4DB-0B82A9389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68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1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37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4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192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70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40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57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02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60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1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56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82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67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85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8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9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94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9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4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9" r:id="rId7"/>
    <p:sldLayoutId id="2147483672" r:id="rId8"/>
    <p:sldLayoutId id="2147483673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EEC1DD78-DFDE-341D-BF33-99F75E089883}"/>
              </a:ext>
            </a:extLst>
          </p:cNvPr>
          <p:cNvSpPr txBox="1">
            <a:spLocks/>
          </p:cNvSpPr>
          <p:nvPr/>
        </p:nvSpPr>
        <p:spPr>
          <a:xfrm>
            <a:off x="1575662" y="0"/>
            <a:ext cx="5992676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Diagrama de Visão de Negócio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1D084E-EE5F-6D01-9ED7-9B6F9D37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C969B0-ED2D-699F-C817-48D2E58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24" y="853154"/>
            <a:ext cx="6287007" cy="42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EEC1DD78-DFDE-341D-BF33-99F75E089883}"/>
              </a:ext>
            </a:extLst>
          </p:cNvPr>
          <p:cNvSpPr txBox="1">
            <a:spLocks/>
          </p:cNvSpPr>
          <p:nvPr/>
        </p:nvSpPr>
        <p:spPr>
          <a:xfrm>
            <a:off x="1575662" y="0"/>
            <a:ext cx="5992676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Diagrama de solução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1D084E-EE5F-6D01-9ED7-9B6F9D37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C969B0-ED2D-699F-C817-48D2E58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3886" y="1183342"/>
            <a:ext cx="8336227" cy="30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Análise do Problema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03.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486692-F9C5-5DA7-D6C4-E25B8A7716B0}"/>
              </a:ext>
            </a:extLst>
          </p:cNvPr>
          <p:cNvSpPr txBox="1"/>
          <p:nvPr/>
        </p:nvSpPr>
        <p:spPr>
          <a:xfrm>
            <a:off x="646607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Métodos e técnicas utilizados na investigação e especificação da solução do problema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BEC8FB1-1D1D-FE10-74AD-6D523890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48828" y="987433"/>
            <a:ext cx="3500082" cy="477054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João, monitorador de hardwares</a:t>
            </a:r>
            <a:b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94004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segurança consiste na responsabilidade de saber e agir da maneira correta”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44,785 Black Man Working Hard Stock Photos, Pictures &amp; Royalty-Free Images  - iStock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/>
          <a:stretch/>
        </p:blipFill>
        <p:spPr bwMode="auto">
          <a:xfrm>
            <a:off x="435316" y="905860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44696" y="1298911"/>
            <a:ext cx="3997285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Segurança transmite confiança”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estressado e impaciente”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“Tenha eficácia em fazer as coisas corretas”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tecnologia pode auxiliar o homem ao êxito”</a:t>
            </a: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20568C-FE6B-F4E5-CDAE-0FD70B18BCE8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8025" y="979230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Google Shape;283;p36">
            <a:extLst>
              <a:ext uri="{FF2B5EF4-FFF2-40B4-BE49-F238E27FC236}">
                <a16:creationId xmlns:a16="http://schemas.microsoft.com/office/drawing/2014/main" id="{7AD740EA-0B58-3676-A5D1-982445FADD72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240E21A-3355-6500-281C-7B7AF5DE87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3DC357-B9D0-2573-5C72-286B193ADA7C}"/>
              </a:ext>
            </a:extLst>
          </p:cNvPr>
          <p:cNvSpPr txBox="1"/>
          <p:nvPr/>
        </p:nvSpPr>
        <p:spPr>
          <a:xfrm>
            <a:off x="359116" y="2975788"/>
            <a:ext cx="9521484" cy="1769715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trabalhar com um sistema rápido e sem falhas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Lida com falha nos hardwares da torre de controle conforme sobrecarregamento de voo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Otimizar o tempo de suporte e diminuir a interferência na maquina de terceiros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de entendimento rápido e preciso dos problemas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28188" y="1018815"/>
            <a:ext cx="252157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Sergio, gestor de TI</a:t>
            </a: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77651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“Se a competência e a eficiência andam juntas, o sucesso é garantido”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6140" r="16140"/>
          <a:stretch/>
        </p:blipFill>
        <p:spPr bwMode="auto">
          <a:xfrm>
            <a:off x="435316" y="921589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75477" y="1324654"/>
            <a:ext cx="3835237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Liderança é ação, e não posição.”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resiliente e estratégico”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ideia de hoje, é a tecnologia de amanhã”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“Organização é o princípio de tudo”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4F2F3-7F1D-6AC0-B7C9-E6C791BBDB23}"/>
              </a:ext>
            </a:extLst>
          </p:cNvPr>
          <p:cNvSpPr txBox="1"/>
          <p:nvPr/>
        </p:nvSpPr>
        <p:spPr>
          <a:xfrm>
            <a:off x="359116" y="2975788"/>
            <a:ext cx="9521484" cy="1954381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monitorar números e gráficos de forma prática e efetiva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Já teve problemas com monitoramento de hardwares no ambiente de trabalho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Delegar uma equipe de profissionais de maneira lógica, profissional e com eficácia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Falta de um software eficiente no mercado para auxiliar monitoramento de diversas máquinas 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9979" y="1030097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FA16FB-AA02-2C49-85EE-3713037195D1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</p:spTree>
    <p:extLst>
      <p:ext uri="{BB962C8B-B14F-4D97-AF65-F5344CB8AC3E}">
        <p14:creationId xmlns:p14="http://schemas.microsoft.com/office/powerpoint/2010/main" val="34107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A3CD6A0-6232-C0D6-59FF-8626C77E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" t="2449" r="913" b="1412"/>
          <a:stretch/>
        </p:blipFill>
        <p:spPr>
          <a:xfrm>
            <a:off x="1004168" y="600075"/>
            <a:ext cx="7096845" cy="3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B3C50F89-6F81-AE11-1115-D9663543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" t="-216" b="1512"/>
          <a:stretch/>
        </p:blipFill>
        <p:spPr>
          <a:xfrm>
            <a:off x="1643062" y="315718"/>
            <a:ext cx="6093619" cy="4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B0D736-5D88-B2C3-5B08-95D46338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854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3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2104134"/>
            <a:ext cx="9143999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Lista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27116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2" y="1797003"/>
            <a:ext cx="7740001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Ferramentas &amp; soluções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04.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71DDDE-BE2A-E53F-D936-CBD621C95507}"/>
              </a:ext>
            </a:extLst>
          </p:cNvPr>
          <p:cNvSpPr txBox="1"/>
          <p:nvPr/>
        </p:nvSpPr>
        <p:spPr>
          <a:xfrm>
            <a:off x="610623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Ferramentas para ajudar a entender a solução e o processo do negócio.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983190-5C7B-D52F-104C-2B045FEAA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52B4BA4-CAD7-6A65-3EB0-5F6D98AFB288}"/>
              </a:ext>
            </a:extLst>
          </p:cNvPr>
          <p:cNvSpPr txBox="1"/>
          <p:nvPr/>
        </p:nvSpPr>
        <p:spPr>
          <a:xfrm>
            <a:off x="3545225" y="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4000" dirty="0">
                <a:solidFill>
                  <a:srgbClr val="000A39"/>
                </a:solidFill>
                <a:latin typeface="Rajdhani"/>
              </a:rPr>
              <a:t>BPMN</a:t>
            </a:r>
            <a:endParaRPr lang="pt-BR" sz="2800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5C3B3749-FA45-83BF-55B1-C366BF75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82" y="707886"/>
            <a:ext cx="7463118" cy="42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9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Dias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Leonardo Bianchi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l="852" r="852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Gabriel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Vannucchi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Kelvin Gomes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1989300" cy="2162358"/>
            <a:chOff x="761951" y="832302"/>
            <a:chExt cx="1989300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Cauã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Ciconelli</a:t>
              </a:r>
              <a:endParaRPr lang="pt-BR"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852" r="852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Gustavo Antonio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Idealizadores do projeto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ABC4E4C6-A68C-1360-2B8D-B405711DE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937" y="51477"/>
            <a:ext cx="6428927" cy="50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4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BC4E4C6-A68C-1360-2B8D-B405711DE1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8492" y="51477"/>
            <a:ext cx="5395817" cy="50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610448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Aplicações e métodos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05.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A6C0B5-C6BF-CD54-964B-6DE2423D1747}"/>
              </a:ext>
            </a:extLst>
          </p:cNvPr>
          <p:cNvSpPr txBox="1"/>
          <p:nvPr/>
        </p:nvSpPr>
        <p:spPr>
          <a:xfrm>
            <a:off x="610623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Site institucional, aplicações(Java &amp; Python) e ambiente Linux na AWS.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36">
            <a:extLst>
              <a:ext uri="{FF2B5EF4-FFF2-40B4-BE49-F238E27FC236}">
                <a16:creationId xmlns:a16="http://schemas.microsoft.com/office/drawing/2014/main" id="{3FB0528E-72D0-F251-187B-22E822EA650D}"/>
              </a:ext>
            </a:extLst>
          </p:cNvPr>
          <p:cNvSpPr txBox="1">
            <a:spLocks/>
          </p:cNvSpPr>
          <p:nvPr/>
        </p:nvSpPr>
        <p:spPr>
          <a:xfrm>
            <a:off x="2341567" y="193288"/>
            <a:ext cx="4460865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endParaRPr lang="pt-BR" sz="3600" dirty="0">
              <a:solidFill>
                <a:schemeClr val="tx1"/>
              </a:solidFill>
              <a:latin typeface="Rajdhani"/>
            </a:endParaRPr>
          </a:p>
        </p:txBody>
      </p:sp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253075BB-655B-0FE1-DF9C-DF0A5C29B5B0}"/>
              </a:ext>
            </a:extLst>
          </p:cNvPr>
          <p:cNvSpPr txBox="1">
            <a:spLocks/>
          </p:cNvSpPr>
          <p:nvPr/>
        </p:nvSpPr>
        <p:spPr>
          <a:xfrm>
            <a:off x="2234885" y="-54253"/>
            <a:ext cx="467423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Modelagem de Dados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0E824A-CD0A-DFD2-B786-A61DBF89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6447" y="766987"/>
            <a:ext cx="7227793" cy="416054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8372E070-8AAA-7FA3-7FC0-620B59588F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3E7BCE-87AF-B6B9-D3AA-F1C1EE44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991"/>
            <a:ext cx="9144000" cy="37155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Site Institucional</a:t>
            </a: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inux tem problema de segurança que pode afetar vários PCs e dispositivos  com Android 12; entenda - TudoCelular.com">
            <a:extLst>
              <a:ext uri="{FF2B5EF4-FFF2-40B4-BE49-F238E27FC236}">
                <a16:creationId xmlns:a16="http://schemas.microsoft.com/office/drawing/2014/main" id="{B6EF76C3-E739-DA6F-1B72-4E05E8F0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Aplicação Python/</a:t>
            </a:r>
            <a:r>
              <a:rPr lang="pt-BR" sz="2400" b="1" dirty="0" err="1">
                <a:solidFill>
                  <a:srgbClr val="599AF0"/>
                </a:solidFill>
                <a:latin typeface="Rajdhani"/>
              </a:rPr>
              <a:t>Client</a:t>
            </a:r>
            <a:r>
              <a:rPr lang="pt-BR" sz="2400" b="1" dirty="0">
                <a:solidFill>
                  <a:srgbClr val="599AF0"/>
                </a:solidFill>
                <a:latin typeface="Rajdhani"/>
              </a:rPr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100447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6EF76C3-E739-DA6F-1B72-4E05E8F0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810" y="0"/>
            <a:ext cx="91328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Aplicação em Java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6386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710954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102411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Conclusão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06.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D98E036-6FAD-3901-6676-1E82EF82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A18623-B6DB-5652-06AB-35F8E8D18BB7}"/>
              </a:ext>
            </a:extLst>
          </p:cNvPr>
          <p:cNvSpPr txBox="1"/>
          <p:nvPr/>
        </p:nvSpPr>
        <p:spPr>
          <a:xfrm>
            <a:off x="646607" y="2924978"/>
            <a:ext cx="7211034" cy="1169551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Com a modernização diária dos softwares e hardwares, as torres de controle ficam vulneráveis aos ataques virtuais</a:t>
            </a: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O uso contínuo das máquinas com alta demanda de processamento gera a necessidade de manutenção recorrente, porém não previsível</a:t>
            </a:r>
          </a:p>
        </p:txBody>
      </p:sp>
    </p:spTree>
    <p:extLst>
      <p:ext uri="{BB962C8B-B14F-4D97-AF65-F5344CB8AC3E}">
        <p14:creationId xmlns:p14="http://schemas.microsoft.com/office/powerpoint/2010/main" val="21266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13250" y="581858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000A39"/>
                </a:solidFill>
                <a:latin typeface="Tw Cen MT" panose="020B0602020104020603" pitchFamily="34" charset="0"/>
              </a:rPr>
              <a:t>Obrigado!</a:t>
            </a:r>
            <a:endParaRPr sz="4500" dirty="0">
              <a:solidFill>
                <a:srgbClr val="000A39"/>
              </a:solidFill>
              <a:latin typeface="Tw Cen MT" panose="020B0602020104020603" pitchFamily="34" charset="0"/>
            </a:endParaRPr>
          </a:p>
        </p:txBody>
      </p:sp>
      <p:sp>
        <p:nvSpPr>
          <p:cNvPr id="1022" name="Google Shape;1022;p59"/>
          <p:cNvSpPr txBox="1">
            <a:spLocks noGrp="1"/>
          </p:cNvSpPr>
          <p:nvPr>
            <p:ph type="subTitle" idx="1"/>
          </p:nvPr>
        </p:nvSpPr>
        <p:spPr>
          <a:xfrm>
            <a:off x="713250" y="1862141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A39"/>
                </a:solidFill>
              </a:rPr>
              <a:t>Agradecemos a compreensão e dedicação por nos ouvirem e principalmente, nos dar espaço para expor nossas ideias e projetos. Muito Obrigado!</a:t>
            </a:r>
            <a:endParaRPr sz="2000" dirty="0">
              <a:solidFill>
                <a:srgbClr val="000A39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0F3565-11C7-4CBC-9F9E-A8A56BB40420}"/>
              </a:ext>
            </a:extLst>
          </p:cNvPr>
          <p:cNvSpPr/>
          <p:nvPr/>
        </p:nvSpPr>
        <p:spPr>
          <a:xfrm>
            <a:off x="1558602" y="3374689"/>
            <a:ext cx="5933579" cy="1305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Kauan Cavazani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Victor Hugo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t="10389" b="10389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Hugo Hanashiro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Ryan Miyazato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2122498" cy="2162358"/>
            <a:chOff x="761951" y="832302"/>
            <a:chExt cx="2122498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212249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Coimbra</a:t>
              </a: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60" r="60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Pedro Jesuino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Equipe atual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016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kern="0" dirty="0">
                <a:solidFill>
                  <a:srgbClr val="000A39"/>
                </a:solidFill>
                <a:latin typeface="Rajdhani" panose="020B0604020202020204"/>
              </a:rPr>
              <a:t>Agenda da Apresentação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Rajdhani" panose="020B0604020202020204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367049"/>
            <a:ext cx="2487300" cy="703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01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Quem Somos?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4"/>
          </p:nvPr>
        </p:nvSpPr>
        <p:spPr>
          <a:xfrm>
            <a:off x="713225" y="296374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04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590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Soluções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BPMN, diagrama de sequência &amp; entre outros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02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Problema &amp; Solução</a:t>
            </a: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609856" y="2355516"/>
            <a:ext cx="192115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/ Desafio / Problema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05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590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106EEA"/>
                </a:solidFill>
              </a:rPr>
              <a:t>Aplicações &amp; Métodos</a:t>
            </a:r>
            <a:br>
              <a:rPr lang="pt-BR" dirty="0">
                <a:solidFill>
                  <a:srgbClr val="106EEA"/>
                </a:solidFill>
              </a:rPr>
            </a:br>
            <a:endParaRPr dirty="0">
              <a:solidFill>
                <a:srgbClr val="106EEA"/>
              </a:solidFill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Aplicações Desenvolvidas, Modelo de Dados &amp; </a:t>
            </a:r>
            <a:r>
              <a:rPr lang="pt-BR" dirty="0" err="1"/>
              <a:t>Client</a:t>
            </a:r>
            <a:r>
              <a:rPr lang="pt-BR" dirty="0"/>
              <a:t> Linux 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03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Análise do Problema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5969619" y="2350175"/>
            <a:ext cx="2487299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Personas Envolvidas, Ferramenta de gestão, </a:t>
            </a:r>
            <a:r>
              <a:rPr lang="pt-BR" dirty="0" err="1"/>
              <a:t>User</a:t>
            </a:r>
            <a:r>
              <a:rPr lang="pt-BR" dirty="0"/>
              <a:t> Stories &amp; Lean UX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06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06EEA"/>
                </a:solidFill>
              </a:rPr>
              <a:t>Conclusão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Inovações para Projeto &amp; Próximos Passos</a:t>
            </a:r>
            <a:endParaRPr lang="en" dirty="0"/>
          </a:p>
        </p:txBody>
      </p:sp>
      <p:sp>
        <p:nvSpPr>
          <p:cNvPr id="5" name="Google Shape;216;p32">
            <a:extLst>
              <a:ext uri="{FF2B5EF4-FFF2-40B4-BE49-F238E27FC236}">
                <a16:creationId xmlns:a16="http://schemas.microsoft.com/office/drawing/2014/main" id="{31416DA7-278F-91EE-6E5C-EA6302977D5B}"/>
              </a:ext>
            </a:extLst>
          </p:cNvPr>
          <p:cNvSpPr txBox="1">
            <a:spLocks/>
          </p:cNvSpPr>
          <p:nvPr/>
        </p:nvSpPr>
        <p:spPr>
          <a:xfrm>
            <a:off x="1022795" y="2351946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pt-BR" dirty="0"/>
              <a:t>Apresentação da Empresa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1" grpId="0"/>
      <p:bldP spid="212" grpId="0"/>
      <p:bldP spid="213" grpId="0" build="p"/>
      <p:bldP spid="214" grpId="0"/>
      <p:bldP spid="215" grpId="0"/>
      <p:bldP spid="216" grpId="0" build="p"/>
      <p:bldP spid="217" grpId="0"/>
      <p:bldP spid="218" grpId="0"/>
      <p:bldP spid="219" grpId="0" build="p"/>
      <p:bldP spid="220" grpId="0"/>
      <p:bldP spid="221" grpId="0"/>
      <p:bldP spid="222" grpId="0" build="p"/>
      <p:bldP spid="223" grpId="0"/>
      <p:bldP spid="224" grpId="0"/>
      <p:bldP spid="225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418788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Quem somos?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128882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01.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1"/>
          </p:nvPr>
        </p:nvSpPr>
        <p:spPr>
          <a:xfrm>
            <a:off x="646607" y="2831832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AirData</a:t>
            </a:r>
            <a:r>
              <a:rPr lang="pt-BR" dirty="0"/>
              <a:t> é uma empresa especializada no monitoramento de componentes de sistemas operacionais.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55637FE-A871-693A-36D4-A92056E97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02.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655A2D-9A7B-87B7-BA28-609482F62A4F}"/>
              </a:ext>
            </a:extLst>
          </p:cNvPr>
          <p:cNvSpPr txBox="1"/>
          <p:nvPr/>
        </p:nvSpPr>
        <p:spPr>
          <a:xfrm>
            <a:off x="610623" y="2865142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latin typeface="Nunito" pitchFamily="2" charset="0"/>
              </a:rPr>
              <a:t>Torre de controle aéreo e suas dificuldades com a manipulação do maquinário tecnológico 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A1F6821-7A6D-5F85-6E3C-D7E3120C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2766BA3D-A84A-42E1-0F7B-BADF49BF8D6D}"/>
              </a:ext>
            </a:extLst>
          </p:cNvPr>
          <p:cNvGrpSpPr/>
          <p:nvPr/>
        </p:nvGrpSpPr>
        <p:grpSpPr>
          <a:xfrm>
            <a:off x="334519" y="1458615"/>
            <a:ext cx="1813944" cy="1851103"/>
            <a:chOff x="3665022" y="1226634"/>
            <a:chExt cx="1813944" cy="1851103"/>
          </a:xfrm>
        </p:grpSpPr>
        <p:sp>
          <p:nvSpPr>
            <p:cNvPr id="3" name="Círculo: Vazio 2">
              <a:extLst>
                <a:ext uri="{FF2B5EF4-FFF2-40B4-BE49-F238E27FC236}">
                  <a16:creationId xmlns:a16="http://schemas.microsoft.com/office/drawing/2014/main" id="{18358D55-16B2-4EC9-6799-875D466EEB6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A88710EA-4858-53D4-09A7-77FE68E85C2A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106E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3E1DA46-E3B2-BEA5-D622-5405A38855DF}"/>
              </a:ext>
            </a:extLst>
          </p:cNvPr>
          <p:cNvGrpSpPr/>
          <p:nvPr/>
        </p:nvGrpSpPr>
        <p:grpSpPr>
          <a:xfrm>
            <a:off x="2518300" y="1436311"/>
            <a:ext cx="1813944" cy="1851103"/>
            <a:chOff x="3665022" y="1226634"/>
            <a:chExt cx="1813944" cy="1851103"/>
          </a:xfrm>
        </p:grpSpPr>
        <p:sp>
          <p:nvSpPr>
            <p:cNvPr id="10" name="Círculo: Vazio 9">
              <a:extLst>
                <a:ext uri="{FF2B5EF4-FFF2-40B4-BE49-F238E27FC236}">
                  <a16:creationId xmlns:a16="http://schemas.microsoft.com/office/drawing/2014/main" id="{0C4093E1-5026-2970-4136-AEF120109251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B22BFB6-F317-256B-4350-BD2D56D7FAA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599A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71AAC4A-A20B-03B7-D175-FB315B552466}"/>
              </a:ext>
            </a:extLst>
          </p:cNvPr>
          <p:cNvGrpSpPr/>
          <p:nvPr/>
        </p:nvGrpSpPr>
        <p:grpSpPr>
          <a:xfrm>
            <a:off x="4702093" y="1447463"/>
            <a:ext cx="1813944" cy="1851103"/>
            <a:chOff x="3665022" y="1226634"/>
            <a:chExt cx="1813944" cy="1851103"/>
          </a:xfrm>
        </p:grpSpPr>
        <p:sp>
          <p:nvSpPr>
            <p:cNvPr id="36" name="Círculo: Vazio 35">
              <a:extLst>
                <a:ext uri="{FF2B5EF4-FFF2-40B4-BE49-F238E27FC236}">
                  <a16:creationId xmlns:a16="http://schemas.microsoft.com/office/drawing/2014/main" id="{02656784-7D2C-D44C-F350-F697EF44F6F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78FDC296-5649-D056-B346-C66E7B2AAC8F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2947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96AFFCBC-AACF-E211-3A30-81A0766BA811}"/>
              </a:ext>
            </a:extLst>
          </p:cNvPr>
          <p:cNvGrpSpPr/>
          <p:nvPr/>
        </p:nvGrpSpPr>
        <p:grpSpPr>
          <a:xfrm>
            <a:off x="6905433" y="1436311"/>
            <a:ext cx="1813944" cy="1851103"/>
            <a:chOff x="3665022" y="1226634"/>
            <a:chExt cx="1813944" cy="1851103"/>
          </a:xfrm>
        </p:grpSpPr>
        <p:sp>
          <p:nvSpPr>
            <p:cNvPr id="40" name="Círculo: Vazio 39">
              <a:extLst>
                <a:ext uri="{FF2B5EF4-FFF2-40B4-BE49-F238E27FC236}">
                  <a16:creationId xmlns:a16="http://schemas.microsoft.com/office/drawing/2014/main" id="{D576AF65-6BB2-2DE5-45D4-E7F63A7EDBEC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4E6AC9A-444E-D0DB-9046-8CF3A1691BB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0D58B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43" name="Google Shape;283;p36">
            <a:extLst>
              <a:ext uri="{FF2B5EF4-FFF2-40B4-BE49-F238E27FC236}">
                <a16:creationId xmlns:a16="http://schemas.microsoft.com/office/drawing/2014/main" id="{A38CFDF8-4760-15AD-6798-FD545E21FB6B}"/>
              </a:ext>
            </a:extLst>
          </p:cNvPr>
          <p:cNvSpPr txBox="1">
            <a:spLocks/>
          </p:cNvSpPr>
          <p:nvPr/>
        </p:nvSpPr>
        <p:spPr>
          <a:xfrm>
            <a:off x="2518312" y="-54253"/>
            <a:ext cx="4107377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339FDB5-6318-7516-B528-ACB566B0720D}"/>
              </a:ext>
            </a:extLst>
          </p:cNvPr>
          <p:cNvSpPr/>
          <p:nvPr/>
        </p:nvSpPr>
        <p:spPr>
          <a:xfrm>
            <a:off x="0" y="2388233"/>
            <a:ext cx="9144000" cy="991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9DC7602A-58F6-77A6-A480-6455E14BBB9F}"/>
              </a:ext>
            </a:extLst>
          </p:cNvPr>
          <p:cNvGrpSpPr/>
          <p:nvPr/>
        </p:nvGrpSpPr>
        <p:grpSpPr>
          <a:xfrm>
            <a:off x="424623" y="2051672"/>
            <a:ext cx="1644806" cy="1040155"/>
            <a:chOff x="429300" y="2069849"/>
            <a:chExt cx="1644806" cy="1040155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0320C22C-E01B-E2CA-20C0-7BE3264E164B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106EEA"/>
                  </a:solidFill>
                  <a:latin typeface="Tw Cen MT" panose="020B0602020104020603" pitchFamily="34" charset="0"/>
                </a:rPr>
                <a:t>23%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9E82C68-7C50-00C7-CA62-11DF0C8770F4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DEMANDA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09DDA20E-39AC-A745-5F67-70D5CC751424}"/>
              </a:ext>
            </a:extLst>
          </p:cNvPr>
          <p:cNvGrpSpPr/>
          <p:nvPr/>
        </p:nvGrpSpPr>
        <p:grpSpPr>
          <a:xfrm>
            <a:off x="2457996" y="2091037"/>
            <a:ext cx="1934540" cy="1040155"/>
            <a:chOff x="2482402" y="2027544"/>
            <a:chExt cx="1934540" cy="1040155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92F9233D-C788-BBD0-24AE-8954555A1969}"/>
                </a:ext>
              </a:extLst>
            </p:cNvPr>
            <p:cNvSpPr txBox="1"/>
            <p:nvPr/>
          </p:nvSpPr>
          <p:spPr>
            <a:xfrm>
              <a:off x="2967567" y="2027544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72%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E2E53283-5A68-FF59-4D2C-9093DB1E09E4}"/>
                </a:ext>
              </a:extLst>
            </p:cNvPr>
            <p:cNvSpPr txBox="1"/>
            <p:nvPr/>
          </p:nvSpPr>
          <p:spPr>
            <a:xfrm>
              <a:off x="2482402" y="2606034"/>
              <a:ext cx="1934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TRANSPORTE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DF2E32D-E1A6-AEC5-6ABD-B80FF2412399}"/>
              </a:ext>
            </a:extLst>
          </p:cNvPr>
          <p:cNvGrpSpPr/>
          <p:nvPr/>
        </p:nvGrpSpPr>
        <p:grpSpPr>
          <a:xfrm>
            <a:off x="4786656" y="2091037"/>
            <a:ext cx="1644806" cy="1040155"/>
            <a:chOff x="429300" y="2069849"/>
            <a:chExt cx="1644806" cy="1040155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D6BEF8A-F28E-01FD-D1E1-A87337375AE9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13%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6473497-D4E3-E8B4-56EA-9E21D2E41DA7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GASTOS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37A083B-E220-CC27-7E14-A41B9F537C26}"/>
              </a:ext>
            </a:extLst>
          </p:cNvPr>
          <p:cNvGrpSpPr/>
          <p:nvPr/>
        </p:nvGrpSpPr>
        <p:grpSpPr>
          <a:xfrm>
            <a:off x="7006162" y="2110084"/>
            <a:ext cx="1748952" cy="1020516"/>
            <a:chOff x="465037" y="2069849"/>
            <a:chExt cx="1748952" cy="1020516"/>
          </a:xfrm>
        </p:grpSpPr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1ABBAA12-0191-A631-4936-62291EEEFED2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21%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246BF3BE-9CF0-A504-3D55-16226DDC62B9}"/>
                </a:ext>
              </a:extLst>
            </p:cNvPr>
            <p:cNvSpPr txBox="1"/>
            <p:nvPr/>
          </p:nvSpPr>
          <p:spPr>
            <a:xfrm>
              <a:off x="465037" y="2628700"/>
              <a:ext cx="1748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681E21A9-76E4-AA94-B2A7-7CF2F3EC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84000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7776000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404000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268000">
                                      <p:cBhvr>
                                        <p:cTn id="3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6C4B11-0C69-DF36-E555-0C31745B18DE}"/>
              </a:ext>
            </a:extLst>
          </p:cNvPr>
          <p:cNvSpPr txBox="1"/>
          <p:nvPr/>
        </p:nvSpPr>
        <p:spPr>
          <a:xfrm>
            <a:off x="646607" y="2924978"/>
            <a:ext cx="7211034" cy="1600438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Com leilão de Congonhas e mais 14 aeroportos, tráfego nacional privatizado deve passar de 90%</a:t>
            </a: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A expectativa do governo federal é que os vencedores do leilão invistam pelo menos R$ 7,3 bilhões na modernização dos terminais ao longo dos 30 anos de concessão, sendo R$ 3,3 bilhões somente em Congonhas.</a:t>
            </a:r>
          </a:p>
          <a:p>
            <a:endParaRPr lang="pt-BR" sz="1400" dirty="0">
              <a:latin typeface="Nunito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0DBCAB6-B9A3-B183-2357-90844CD89E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Solução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6C4B11-0C69-DF36-E555-0C31745B18DE}"/>
              </a:ext>
            </a:extLst>
          </p:cNvPr>
          <p:cNvSpPr txBox="1"/>
          <p:nvPr/>
        </p:nvSpPr>
        <p:spPr>
          <a:xfrm>
            <a:off x="646607" y="2924978"/>
            <a:ext cx="5508866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Solução cliente/web que irá monitorar os dados de máquinas de torres de controle aéreo e expor os dados captados em uma aplicação WEB.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31C65E-F9F1-5713-F8EC-CD679F1B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636</Words>
  <Application>Microsoft Office PowerPoint</Application>
  <PresentationFormat>Apresentação na tela (16:9)</PresentationFormat>
  <Paragraphs>112</Paragraphs>
  <Slides>28</Slides>
  <Notes>25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EB Garamond</vt:lpstr>
      <vt:lpstr>Montserrat Medium</vt:lpstr>
      <vt:lpstr>Nunito</vt:lpstr>
      <vt:lpstr>Rajdhani</vt:lpstr>
      <vt:lpstr>Tw Cen MT</vt:lpstr>
      <vt:lpstr>Wingdings</vt:lpstr>
      <vt:lpstr>Agronomy Business Plan by Slidesgo</vt:lpstr>
      <vt:lpstr>Apresentação do PowerPoint</vt:lpstr>
      <vt:lpstr>Idealizadores do projeto</vt:lpstr>
      <vt:lpstr>Equipe atual</vt:lpstr>
      <vt:lpstr>Agenda da Apresentação</vt:lpstr>
      <vt:lpstr>Quem somos?</vt:lpstr>
      <vt:lpstr>Problema &amp; Solução</vt:lpstr>
      <vt:lpstr>Apresentação do PowerPoint</vt:lpstr>
      <vt:lpstr>Problema &amp; Solução</vt:lpstr>
      <vt:lpstr>Solução</vt:lpstr>
      <vt:lpstr>Apresentação do PowerPoint</vt:lpstr>
      <vt:lpstr>Apresentação do PowerPoint</vt:lpstr>
      <vt:lpstr>Análise do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Ferramentas &amp; soluções</vt:lpstr>
      <vt:lpstr>Apresentação do PowerPoint</vt:lpstr>
      <vt:lpstr>Apresentação do PowerPoint</vt:lpstr>
      <vt:lpstr>Apresentação do PowerPoint</vt:lpstr>
      <vt:lpstr>Aplicações e métodos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TECHBERRY</dc:title>
  <dc:creator>Leonardo Bianchi</dc:creator>
  <cp:lastModifiedBy>PEDRO HENRIQUE JESUINO VARELA .</cp:lastModifiedBy>
  <cp:revision>24</cp:revision>
  <dcterms:modified xsi:type="dcterms:W3CDTF">2022-10-23T19:36:16Z</dcterms:modified>
</cp:coreProperties>
</file>